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2" r:id="rId17"/>
    <p:sldId id="273" r:id="rId1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1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lt-LT" sz="3600"/>
              <a:t>1a klasė </a:t>
            </a:r>
          </a:p>
          <a:p>
            <a:pPr>
              <a:defRPr sz="3600"/>
            </a:pPr>
            <a:endParaRPr lang="lt-LT" sz="36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5963959366190335E-2"/>
          <c:y val="0.13444829310358924"/>
          <c:w val="0.42977933313891314"/>
          <c:h val="0.78147170005587752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Lapas1!$A$1:$A$3</c:f>
              <c:strCache>
                <c:ptCount val="3"/>
                <c:pt idx="0">
                  <c:v>Mokinių, lankančių mokyklos 1 būrelį </c:v>
                </c:pt>
                <c:pt idx="1">
                  <c:v>Mokinių , lankančių 2 ir &gt; mokyklos būrelių</c:v>
                </c:pt>
                <c:pt idx="2">
                  <c:v>Mokinių, nelankančių neformaliojo švietimo užsiėmimų </c:v>
                </c:pt>
              </c:strCache>
            </c:strRef>
          </c:cat>
          <c:val>
            <c:numRef>
              <c:f>Lapas1!$B$1:$B$3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33169291338583"/>
          <c:y val="0.10217825466094178"/>
          <c:w val="0.46742381160688246"/>
          <c:h val="0.83114577181482763"/>
        </c:manualLayout>
      </c:layout>
      <c:overlay val="0"/>
      <c:txPr>
        <a:bodyPr/>
        <a:lstStyle/>
        <a:p>
          <a:pPr>
            <a:defRPr sz="2000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sz="3600" dirty="0"/>
              <a:t>3 c klasė</a:t>
            </a:r>
          </a:p>
        </c:rich>
      </c:tx>
      <c:layout>
        <c:manualLayout>
          <c:xMode val="edge"/>
          <c:yMode val="edge"/>
          <c:x val="0.40975751146016859"/>
          <c:y val="1.618994355009221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8773382544178193E-2"/>
          <c:y val="0.17457566959257251"/>
          <c:w val="0.49685454817840935"/>
          <c:h val="0.74048321791245153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Lapas1!$A$2:$A$4</c:f>
              <c:strCache>
                <c:ptCount val="3"/>
                <c:pt idx="0">
                  <c:v>Mokinių, lankančių 1 mokyklosbūrelį</c:v>
                </c:pt>
                <c:pt idx="1">
                  <c:v>Mokinių, lankančių 2 ir &gt; mokyklos būrelių</c:v>
                </c:pt>
                <c:pt idx="2">
                  <c:v>Mokiniai, nelankančių neformaliojo švietimo užsiėmimų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7</c:v>
                </c:pt>
                <c:pt idx="1">
                  <c:v>12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30238275215611"/>
          <c:y val="0.22810191760684589"/>
          <c:w val="0.32800411361214105"/>
          <c:h val="0.642682118198243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sz="3600" dirty="0"/>
              <a:t>3d klasė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Lapas1!$A$2:$A$4</c:f>
              <c:strCache>
                <c:ptCount val="3"/>
                <c:pt idx="0">
                  <c:v>Mokinių, lankančių 1 mokyklosbūrelį</c:v>
                </c:pt>
                <c:pt idx="1">
                  <c:v>Mokinių, lankančių 2 ir &gt; mokyklos būrelių</c:v>
                </c:pt>
                <c:pt idx="2">
                  <c:v>Mokiniai, nelankančių neformaliojo švietimo užsiėmimų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716562298910918"/>
          <c:y val="0.21479720775376279"/>
          <c:w val="0.32800411361214105"/>
          <c:h val="0.642682118198243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sz="3600" dirty="0"/>
              <a:t>4a klasė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7868932868108042E-2"/>
          <c:y val="0.1607721706230246"/>
          <c:w val="0.51280505970383072"/>
          <c:h val="0.75436247353305397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Lapas1!$A$2:$A$4</c:f>
              <c:strCache>
                <c:ptCount val="3"/>
                <c:pt idx="0">
                  <c:v>Mokinių, lankančių 1 mokyklosbūrelį</c:v>
                </c:pt>
                <c:pt idx="1">
                  <c:v>Mokinių, lankančių 2 ir &gt; mokyklos būrelių</c:v>
                </c:pt>
                <c:pt idx="2">
                  <c:v>Mokiniai, nelankančių neformaliojo švietimo užsiėmimų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940616567699982"/>
          <c:y val="0.22305467609527183"/>
          <c:w val="0.32800411361214105"/>
          <c:h val="0.63436328603391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sz="3600" dirty="0"/>
              <a:t>4b klasė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7868932868108042E-2"/>
          <c:y val="0.1607721706230246"/>
          <c:w val="0.51280505970383072"/>
          <c:h val="0.75436247353305397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Lapas1!$A$2:$A$4</c:f>
              <c:strCache>
                <c:ptCount val="3"/>
                <c:pt idx="0">
                  <c:v>Mokinių, lankančių 1 mokyklosbūrelį</c:v>
                </c:pt>
                <c:pt idx="1">
                  <c:v>Mokinių, lankančių 2 ir &gt; mokyklos būrelių</c:v>
                </c:pt>
                <c:pt idx="2">
                  <c:v>Mokiniai, nelankančių neformaliojo švietimo užsiėmimų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6</c:v>
                </c:pt>
                <c:pt idx="1">
                  <c:v>13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923157666551554"/>
          <c:y val="0.19966058315631779"/>
          <c:w val="0.34352302823635966"/>
          <c:h val="0.63436328603391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sz="3600" dirty="0" smtClean="0"/>
              <a:t>4c </a:t>
            </a:r>
            <a:r>
              <a:rPr lang="lt-LT" sz="3600" dirty="0"/>
              <a:t>klasė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8773382544178193E-2"/>
          <c:y val="0.18613991498549554"/>
          <c:w val="0.49685454817840935"/>
          <c:h val="0.74048321791245153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Lapas1!$A$2:$A$4</c:f>
              <c:strCache>
                <c:ptCount val="3"/>
                <c:pt idx="0">
                  <c:v>Mokinių, lankančių 1 mokyklosbūrelį</c:v>
                </c:pt>
                <c:pt idx="1">
                  <c:v>Mokinių, lankančių 2 ir &gt; mokyklos būrelių</c:v>
                </c:pt>
                <c:pt idx="2">
                  <c:v>Mokiniai, nelankančių neformaliojo švietimo užsiėmimų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14</c:v>
                </c:pt>
                <c:pt idx="1">
                  <c:v>10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785427421457797"/>
          <c:y val="0.21479720775376279"/>
          <c:w val="0.33576357092425035"/>
          <c:h val="0.642682118198243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lt-LT" sz="3600" dirty="0" smtClean="0">
                <a:latin typeface="Calibri" pitchFamily="34" charset="0"/>
                <a:cs typeface="Calibri" pitchFamily="34" charset="0"/>
              </a:rPr>
              <a:t>Mokyklos mokinių dalyvavimas</a:t>
            </a:r>
            <a:r>
              <a:rPr lang="lt-LT" sz="3600" baseline="0" dirty="0" smtClean="0">
                <a:latin typeface="Calibri" pitchFamily="34" charset="0"/>
                <a:cs typeface="Calibri" pitchFamily="34" charset="0"/>
              </a:rPr>
              <a:t> neformaliojo ugdymo veikloje</a:t>
            </a:r>
            <a:endParaRPr lang="lt-LT" sz="3600" dirty="0">
              <a:latin typeface="Calibri" pitchFamily="34" charset="0"/>
              <a:cs typeface="Calibri" pitchFamily="34" charset="0"/>
            </a:endParaRPr>
          </a:p>
        </c:rich>
      </c:tx>
      <c:layout>
        <c:manualLayout>
          <c:xMode val="edge"/>
          <c:yMode val="edge"/>
          <c:x val="0.1721434993710562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3746493275177724E-2"/>
          <c:y val="0.25177055881529681"/>
          <c:w val="0.464857478931546"/>
          <c:h val="0.69279664065045332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Lapas1!$A$1:$A$3</c:f>
              <c:strCache>
                <c:ptCount val="3"/>
                <c:pt idx="0">
                  <c:v>Mokiniai, lankantys 1 mokyklos būrelį </c:v>
                </c:pt>
                <c:pt idx="1">
                  <c:v>Mokiniai, lankantys 2 ir &gt; mokyklos būrelių</c:v>
                </c:pt>
                <c:pt idx="2">
                  <c:v>Mokiniai, nelankantys jokių neformaliojo švietimo užsiėmimų </c:v>
                </c:pt>
              </c:strCache>
            </c:strRef>
          </c:cat>
          <c:val>
            <c:numRef>
              <c:f>Lapas1!$B$1:$B$3</c:f>
              <c:numCache>
                <c:formatCode>General</c:formatCode>
                <c:ptCount val="3"/>
                <c:pt idx="0">
                  <c:v>116</c:v>
                </c:pt>
                <c:pt idx="1">
                  <c:v>94</c:v>
                </c:pt>
                <c:pt idx="2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585218270479284"/>
          <c:y val="0.3180646443138605"/>
          <c:w val="0.32552511974614479"/>
          <c:h val="0.59024090599579715"/>
        </c:manualLayout>
      </c:layout>
      <c:overlay val="0"/>
      <c:txPr>
        <a:bodyPr/>
        <a:lstStyle/>
        <a:p>
          <a:pPr>
            <a:defRPr sz="1800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Calibri" pitchFamily="34" charset="0"/>
                <a:cs typeface="Calibri" pitchFamily="34" charset="0"/>
              </a:defRPr>
            </a:pPr>
            <a:r>
              <a:rPr lang="lt-LT" sz="3600" dirty="0">
                <a:latin typeface="Calibri" pitchFamily="34" charset="0"/>
                <a:cs typeface="Calibri" pitchFamily="34" charset="0"/>
              </a:rPr>
              <a:t>Mokyklos mokinių</a:t>
            </a:r>
            <a:r>
              <a:rPr lang="lt-LT" sz="3600" baseline="0" dirty="0">
                <a:latin typeface="Calibri" pitchFamily="34" charset="0"/>
                <a:cs typeface="Calibri" pitchFamily="34" charset="0"/>
              </a:rPr>
              <a:t> dalyvavimas neformaliojo ugdymo veikloje </a:t>
            </a:r>
            <a:endParaRPr lang="lt-LT" sz="3600" dirty="0">
              <a:latin typeface="Calibri" pitchFamily="34" charset="0"/>
              <a:cs typeface="Calibri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3206234644522767E-2"/>
          <c:y val="0.26333480420821981"/>
          <c:w val="0.46020180454428039"/>
          <c:h val="0.68585809341469961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Lapas1!$A$1:$A$2</c:f>
              <c:strCache>
                <c:ptCount val="2"/>
                <c:pt idx="0">
                  <c:v>Mokinių, nelankančių jokių neformaliojo švietimo užsiėmimų </c:v>
                </c:pt>
                <c:pt idx="1">
                  <c:v>Mokyklos mokinių skaičius </c:v>
                </c:pt>
              </c:strCache>
            </c:strRef>
          </c:cat>
          <c:val>
            <c:numRef>
              <c:f>Lapas1!$B$1:$B$2</c:f>
              <c:numCache>
                <c:formatCode>General</c:formatCode>
                <c:ptCount val="2"/>
                <c:pt idx="0">
                  <c:v>37</c:v>
                </c:pt>
                <c:pt idx="1">
                  <c:v>308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56288374182294"/>
          <c:y val="0.23760007852760021"/>
          <c:w val="0.33643711625817707"/>
          <c:h val="0.671210473217004"/>
        </c:manualLayout>
      </c:layout>
      <c:overlay val="0"/>
      <c:txPr>
        <a:bodyPr/>
        <a:lstStyle/>
        <a:p>
          <a:pPr>
            <a:defRPr sz="1800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lt-LT" sz="3200" dirty="0"/>
              <a:t>1b </a:t>
            </a:r>
            <a:r>
              <a:rPr lang="lt-LT" sz="3600" dirty="0"/>
              <a:t>klasė</a:t>
            </a:r>
            <a:r>
              <a:rPr lang="lt-LT" sz="3200" dirty="0"/>
              <a:t> </a:t>
            </a:r>
          </a:p>
          <a:p>
            <a:pPr>
              <a:defRPr sz="3200"/>
            </a:pPr>
            <a:endParaRPr lang="lt-LT" sz="3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932361766511026"/>
          <c:w val="0.4661495813192349"/>
          <c:h val="0.73418211190782345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Lapas1!$A$1:$A$3</c:f>
              <c:strCache>
                <c:ptCount val="3"/>
                <c:pt idx="0">
                  <c:v>Mokinių, lankančių mokyklos 1 būrelį </c:v>
                </c:pt>
                <c:pt idx="1">
                  <c:v>Mokinių , lankančių 2 ir &gt; mokyklos būrelių</c:v>
                </c:pt>
                <c:pt idx="2">
                  <c:v>Mokinių, nelankančių neformaliojo švietimo užsiėmimų </c:v>
                </c:pt>
              </c:strCache>
            </c:strRef>
          </c:cat>
          <c:val>
            <c:numRef>
              <c:f>Lapas1!$B$1:$B$3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554949788368437"/>
          <c:y val="0.26125733525159239"/>
          <c:w val="0.41513915334178447"/>
          <c:h val="0.72236781622918822"/>
        </c:manualLayout>
      </c:layout>
      <c:overlay val="0"/>
      <c:txPr>
        <a:bodyPr/>
        <a:lstStyle/>
        <a:p>
          <a:pPr>
            <a:defRPr sz="1600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lt-LT" sz="3600" dirty="0"/>
              <a:t>1c klasė </a:t>
            </a:r>
          </a:p>
          <a:p>
            <a:pPr>
              <a:defRPr sz="2800"/>
            </a:pPr>
            <a:endParaRPr lang="lt-LT" sz="2800" dirty="0"/>
          </a:p>
        </c:rich>
      </c:tx>
      <c:layout>
        <c:manualLayout>
          <c:xMode val="edge"/>
          <c:yMode val="edge"/>
          <c:x val="0.4175829547084754"/>
          <c:y val="4.750285531434453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2886122204487484E-2"/>
          <c:y val="7.1768211500665688E-2"/>
          <c:w val="0.5623668519893904"/>
          <c:h val="0.86069264025545311"/>
        </c:manualLayout>
      </c:layout>
      <c:pieChart>
        <c:varyColors val="1"/>
        <c:ser>
          <c:idx val="0"/>
          <c:order val="0"/>
          <c:explosion val="21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Lbls>
            <c:txPr>
              <a:bodyPr/>
              <a:lstStyle/>
              <a:p>
                <a:pPr>
                  <a:defRPr sz="2000"/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Lapas1!$A$1:$A$3</c:f>
              <c:strCache>
                <c:ptCount val="3"/>
                <c:pt idx="0">
                  <c:v>Mokinių, lankančių mokyklos 1 būrelį </c:v>
                </c:pt>
                <c:pt idx="1">
                  <c:v>Mokinių , lankančių 2 ir &gt; mokyklos būrelių</c:v>
                </c:pt>
                <c:pt idx="2">
                  <c:v>Mokinių, nelankančių neformaliojo švietimo užsiėmimų </c:v>
                </c:pt>
              </c:strCache>
            </c:strRef>
          </c:cat>
          <c:val>
            <c:numRef>
              <c:f>Lapas1!$B$1:$B$3</c:f>
              <c:numCache>
                <c:formatCode>General</c:formatCode>
                <c:ptCount val="3"/>
                <c:pt idx="0">
                  <c:v>8</c:v>
                </c:pt>
                <c:pt idx="1">
                  <c:v>11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779004057157512"/>
          <c:y val="0.17797917242919317"/>
          <c:w val="0.43220995942842494"/>
          <c:h val="0.76739254395931056"/>
        </c:manualLayout>
      </c:layout>
      <c:overlay val="0"/>
      <c:txPr>
        <a:bodyPr/>
        <a:lstStyle/>
        <a:p>
          <a:pPr>
            <a:defRPr sz="1600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lt-LT" sz="3600" baseline="0" dirty="0"/>
              <a:t>2a</a:t>
            </a:r>
            <a:r>
              <a:rPr lang="lt-LT" sz="3600" dirty="0"/>
              <a:t> klasė </a:t>
            </a:r>
          </a:p>
          <a:p>
            <a:pPr>
              <a:defRPr sz="2800"/>
            </a:pPr>
            <a:endParaRPr lang="lt-LT" sz="28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Lapas1!$A$1:$A$3</c:f>
              <c:strCache>
                <c:ptCount val="3"/>
                <c:pt idx="0">
                  <c:v>Mokinių, lankančių mokyklos 1 būrelį </c:v>
                </c:pt>
                <c:pt idx="1">
                  <c:v>Mokinių , lankančių 2 ir &gt; mokyklos būrelių</c:v>
                </c:pt>
                <c:pt idx="2">
                  <c:v>Mokinių, nelankančių neformaliojo švietimo užsiėmimų </c:v>
                </c:pt>
              </c:strCache>
            </c:strRef>
          </c:cat>
          <c:val>
            <c:numRef>
              <c:f>Lapas1!$B$1:$B$3</c:f>
              <c:numCache>
                <c:formatCode>General</c:formatCode>
                <c:ptCount val="3"/>
                <c:pt idx="0">
                  <c:v>9</c:v>
                </c:pt>
                <c:pt idx="1">
                  <c:v>8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lt-LT" sz="3600" baseline="0" dirty="0"/>
              <a:t>2c</a:t>
            </a:r>
            <a:r>
              <a:rPr lang="lt-LT" sz="3600" dirty="0"/>
              <a:t> klasė </a:t>
            </a:r>
          </a:p>
          <a:p>
            <a:pPr>
              <a:defRPr sz="2800"/>
            </a:pPr>
            <a:endParaRPr lang="lt-LT" sz="28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Lapas1!$A$1:$A$3</c:f>
              <c:strCache>
                <c:ptCount val="3"/>
                <c:pt idx="0">
                  <c:v>Mokinių, lankančių mokyklos 1 būrelį </c:v>
                </c:pt>
                <c:pt idx="1">
                  <c:v>Mokinių , lankančių 2 ir &gt; mokyklos būrelių</c:v>
                </c:pt>
                <c:pt idx="2">
                  <c:v>Mokinių, nelankančių neformaliojo švietimo užsiėmimų </c:v>
                </c:pt>
              </c:strCache>
            </c:strRef>
          </c:cat>
          <c:val>
            <c:numRef>
              <c:f>Lapas1!$B$1:$B$3</c:f>
              <c:numCache>
                <c:formatCode>General</c:formatCode>
                <c:ptCount val="3"/>
                <c:pt idx="0">
                  <c:v>7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sz="3600" baseline="0" dirty="0"/>
              <a:t>2d</a:t>
            </a:r>
            <a:r>
              <a:rPr lang="lt-LT" sz="3600" dirty="0"/>
              <a:t> klasė </a:t>
            </a:r>
          </a:p>
          <a:p>
            <a:pPr>
              <a:defRPr/>
            </a:pPr>
            <a:endParaRPr lang="lt-LT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Lapas1!$A$1:$A$3</c:f>
              <c:strCache>
                <c:ptCount val="3"/>
                <c:pt idx="0">
                  <c:v>Mokinių, lankančių mokyklos 1 būrelį </c:v>
                </c:pt>
                <c:pt idx="1">
                  <c:v>Mokinių , lankančių 2 ir &gt; mokyklos būrelių</c:v>
                </c:pt>
                <c:pt idx="2">
                  <c:v>Mokinių, nelankančių neformaliojo švietimo užsiėmimų </c:v>
                </c:pt>
              </c:strCache>
            </c:strRef>
          </c:cat>
          <c:val>
            <c:numRef>
              <c:f>Lapas1!$B$1:$B$3</c:f>
              <c:numCache>
                <c:formatCode>General</c:formatCode>
                <c:ptCount val="3"/>
                <c:pt idx="0">
                  <c:v>11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969111005696541"/>
          <c:y val="0.23102426783646771"/>
          <c:w val="0.37944564970608158"/>
          <c:h val="0.71751795524680684"/>
        </c:manualLayout>
      </c:layout>
      <c:overlay val="0"/>
      <c:txPr>
        <a:bodyPr/>
        <a:lstStyle/>
        <a:p>
          <a:pPr>
            <a:defRPr sz="1800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lt-LT" sz="3600" baseline="0"/>
              <a:t>3a</a:t>
            </a:r>
            <a:r>
              <a:rPr lang="lt-LT" sz="3600"/>
              <a:t> klasė </a:t>
            </a:r>
          </a:p>
          <a:p>
            <a:pPr>
              <a:defRPr sz="3600"/>
            </a:pPr>
            <a:endParaRPr lang="lt-LT" sz="36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139236923970271E-2"/>
          <c:y val="0.17462247291644625"/>
          <c:w val="0.50417092214857051"/>
          <c:h val="0.75138711757632348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Lapas1!$A$1:$A$3</c:f>
              <c:strCache>
                <c:ptCount val="3"/>
                <c:pt idx="0">
                  <c:v>Mokinių, lankančių mokyklos 1 būrelį </c:v>
                </c:pt>
                <c:pt idx="1">
                  <c:v>Mokinių , lankančių 2 ir &gt; mokyklos būrelių</c:v>
                </c:pt>
                <c:pt idx="2">
                  <c:v>Mokinių, nelankančių neformaliojo švietimo užsiėmimų </c:v>
                </c:pt>
              </c:strCache>
            </c:strRef>
          </c:cat>
          <c:val>
            <c:numRef>
              <c:f>Lapas1!$B$1:$B$3</c:f>
              <c:numCache>
                <c:formatCode>General</c:formatCode>
                <c:ptCount val="3"/>
                <c:pt idx="0">
                  <c:v>10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769479109463576"/>
          <c:y val="0.24975437360671332"/>
          <c:w val="0.35971548819450505"/>
          <c:h val="0.65431884500323523"/>
        </c:manualLayout>
      </c:layout>
      <c:overlay val="0"/>
      <c:txPr>
        <a:bodyPr/>
        <a:lstStyle/>
        <a:p>
          <a:pPr>
            <a:defRPr sz="1800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sz="3600" dirty="0"/>
              <a:t>3b klasė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6650194621852926E-2"/>
          <c:y val="0.17084196840198515"/>
          <c:w val="0.50920955935813761"/>
          <c:h val="0.7490733086095791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Lapas1!$A$2:$A$4</c:f>
              <c:strCache>
                <c:ptCount val="3"/>
                <c:pt idx="0">
                  <c:v>Mokinių, lankančių 1 mokyklosbūrelį</c:v>
                </c:pt>
                <c:pt idx="1">
                  <c:v>Mokinių, lankančių 2 ir &gt; mokyklos būrelių</c:v>
                </c:pt>
                <c:pt idx="2">
                  <c:v>Mokiniai, nelankančių neformaliojo švietimo užsiėmimų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8</c:v>
                </c:pt>
                <c:pt idx="1">
                  <c:v>11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apvalintas stačiakamp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uapvalintas stačiakamp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Antraštė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20" name="Antrinis pavadinima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19" name="Datos vietos rezervavimo ženklas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56D04-A3C8-49D4-B877-B45534FE3A10}" type="datetimeFigureOut">
              <a:rPr lang="lt-LT" smtClean="0"/>
              <a:t>2014.01.30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11" name="Skaidrės numerio vietos rezervavimo ženklas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56D04-A3C8-49D4-B877-B45534FE3A10}" type="datetimeFigureOut">
              <a:rPr lang="lt-LT" smtClean="0"/>
              <a:t>2014.01.30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56D04-A3C8-49D4-B877-B45534FE3A10}" type="datetimeFigureOut">
              <a:rPr lang="lt-LT" smtClean="0"/>
              <a:t>2014.01.30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56D04-A3C8-49D4-B877-B45534FE3A10}" type="datetimeFigureOut">
              <a:rPr lang="lt-LT" smtClean="0"/>
              <a:t>2014.01.30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apvalintas stačiakamp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Suapvalintas stačiakamp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56D04-A3C8-49D4-B877-B45534FE3A10}" type="datetimeFigureOut">
              <a:rPr lang="lt-LT" smtClean="0"/>
              <a:t>2014.01.30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56D04-A3C8-49D4-B877-B45534FE3A10}" type="datetimeFigureOut">
              <a:rPr lang="lt-LT" smtClean="0"/>
              <a:t>2014.01.30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56D04-A3C8-49D4-B877-B45534FE3A10}" type="datetimeFigureOut">
              <a:rPr lang="lt-LT" smtClean="0"/>
              <a:t>2014.01.30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56D04-A3C8-49D4-B877-B45534FE3A10}" type="datetimeFigureOut">
              <a:rPr lang="lt-LT" smtClean="0"/>
              <a:t>2014.01.30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apvalintas stačiakamp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56D04-A3C8-49D4-B877-B45534FE3A10}" type="datetimeFigureOut">
              <a:rPr lang="lt-LT" smtClean="0"/>
              <a:t>2014.01.30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56D04-A3C8-49D4-B877-B45534FE3A10}" type="datetimeFigureOut">
              <a:rPr lang="lt-LT" smtClean="0"/>
              <a:t>2014.01.30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apvalintas stačiakamp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vadratas su vienu užapvalintu kampu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56D04-A3C8-49D4-B877-B45534FE3A10}" type="datetimeFigureOut">
              <a:rPr lang="lt-LT" smtClean="0"/>
              <a:t>2014.01.30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t-LT" smtClean="0"/>
              <a:t>Spustelėkite piktogr. norėdami įtraukti pav.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apvalintas stačiakamp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apvalintas stačiakamp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Pavadinimo vietos rezervavimo ženkla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956D04-A3C8-49D4-B877-B45534FE3A10}" type="datetimeFigureOut">
              <a:rPr lang="lt-LT" smtClean="0"/>
              <a:t>2014.01.30</a:t>
            </a:fld>
            <a:endParaRPr lang="lt-LT"/>
          </a:p>
        </p:txBody>
      </p:sp>
      <p:sp>
        <p:nvSpPr>
          <p:cNvPr id="18" name="Poraštės vietos rezervavimo ženklas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8208912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lt-LT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lt-LT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lt-LT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lt-LT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lt-LT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lt-LT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lt-LT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lt-LT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lt-LT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lt-LT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lt-LT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lt-LT" dirty="0" smtClean="0">
                <a:solidFill>
                  <a:schemeClr val="accent4">
                    <a:lumMod val="50000"/>
                  </a:schemeClr>
                </a:solidFill>
              </a:rPr>
              <a:t>Jonavos pradinė </a:t>
            </a:r>
            <a:br>
              <a:rPr lang="lt-LT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lt-LT" dirty="0" smtClean="0">
                <a:solidFill>
                  <a:schemeClr val="accent4">
                    <a:lumMod val="50000"/>
                  </a:schemeClr>
                </a:solidFill>
              </a:rPr>
              <a:t>mokykla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722376" y="3284984"/>
            <a:ext cx="7772400" cy="2952328"/>
          </a:xfrm>
        </p:spPr>
        <p:txBody>
          <a:bodyPr>
            <a:normAutofit/>
          </a:bodyPr>
          <a:lstStyle/>
          <a:p>
            <a:pPr algn="ctr"/>
            <a:r>
              <a:rPr lang="lt-LT" sz="3600" b="1" dirty="0" smtClean="0">
                <a:solidFill>
                  <a:srgbClr val="4817D1"/>
                </a:solidFill>
              </a:rPr>
              <a:t>Mokinių dalyvavimo </a:t>
            </a:r>
          </a:p>
          <a:p>
            <a:pPr algn="ctr"/>
            <a:r>
              <a:rPr lang="lt-LT" sz="3600" b="1" dirty="0" smtClean="0">
                <a:solidFill>
                  <a:srgbClr val="4817D1"/>
                </a:solidFill>
              </a:rPr>
              <a:t>neformaliajame </a:t>
            </a:r>
          </a:p>
          <a:p>
            <a:pPr algn="ctr"/>
            <a:r>
              <a:rPr lang="lt-LT" sz="3600" b="1" dirty="0" smtClean="0">
                <a:solidFill>
                  <a:srgbClr val="4817D1"/>
                </a:solidFill>
              </a:rPr>
              <a:t>švietime </a:t>
            </a:r>
          </a:p>
          <a:p>
            <a:pPr algn="ctr"/>
            <a:r>
              <a:rPr lang="lt-LT" sz="3600" b="1" dirty="0" smtClean="0">
                <a:solidFill>
                  <a:srgbClr val="4817D1"/>
                </a:solidFill>
              </a:rPr>
              <a:t>suvestinė 2013-2014 </a:t>
            </a:r>
            <a:r>
              <a:rPr lang="lt-LT" sz="3600" b="1" dirty="0" err="1" smtClean="0">
                <a:solidFill>
                  <a:srgbClr val="4817D1"/>
                </a:solidFill>
              </a:rPr>
              <a:t>m.m</a:t>
            </a:r>
            <a:r>
              <a:rPr lang="lt-LT" sz="2800" b="1" dirty="0" smtClean="0"/>
              <a:t>. </a:t>
            </a:r>
            <a:endParaRPr lang="lt-LT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76672"/>
            <a:ext cx="752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97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412360"/>
              </p:ext>
            </p:extLst>
          </p:nvPr>
        </p:nvGraphicFramePr>
        <p:xfrm>
          <a:off x="503238" y="530225"/>
          <a:ext cx="8183562" cy="54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4528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42291"/>
              </p:ext>
            </p:extLst>
          </p:nvPr>
        </p:nvGraphicFramePr>
        <p:xfrm>
          <a:off x="503238" y="530225"/>
          <a:ext cx="8183562" cy="54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9392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107337"/>
              </p:ext>
            </p:extLst>
          </p:nvPr>
        </p:nvGraphicFramePr>
        <p:xfrm>
          <a:off x="503238" y="530225"/>
          <a:ext cx="8183562" cy="5563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078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658032"/>
              </p:ext>
            </p:extLst>
          </p:nvPr>
        </p:nvGraphicFramePr>
        <p:xfrm>
          <a:off x="503238" y="530225"/>
          <a:ext cx="8183562" cy="5563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6540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861685"/>
              </p:ext>
            </p:extLst>
          </p:nvPr>
        </p:nvGraphicFramePr>
        <p:xfrm>
          <a:off x="503238" y="530225"/>
          <a:ext cx="8183562" cy="54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4335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7345"/>
              </p:ext>
            </p:extLst>
          </p:nvPr>
        </p:nvGraphicFramePr>
        <p:xfrm>
          <a:off x="503238" y="530225"/>
          <a:ext cx="8183562" cy="54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2842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urinio vietos rezervavimo ženklas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971387"/>
              </p:ext>
            </p:extLst>
          </p:nvPr>
        </p:nvGraphicFramePr>
        <p:xfrm>
          <a:off x="503238" y="530225"/>
          <a:ext cx="8183562" cy="54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7591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 marL="0" indent="0" algn="ctr">
              <a:buNone/>
            </a:pPr>
            <a:r>
              <a:rPr lang="lt-LT" b="1" dirty="0" smtClean="0">
                <a:solidFill>
                  <a:srgbClr val="4817D1"/>
                </a:solidFill>
              </a:rPr>
              <a:t>Parengė Jonavos pradinės mokyklos</a:t>
            </a:r>
          </a:p>
          <a:p>
            <a:pPr algn="ctr"/>
            <a:endParaRPr lang="lt-LT" b="1" dirty="0">
              <a:solidFill>
                <a:srgbClr val="4817D1"/>
              </a:solidFill>
            </a:endParaRPr>
          </a:p>
          <a:p>
            <a:pPr marL="0" indent="0" algn="ctr">
              <a:buNone/>
            </a:pPr>
            <a:r>
              <a:rPr lang="lt-LT" b="1" dirty="0" smtClean="0">
                <a:solidFill>
                  <a:srgbClr val="4817D1"/>
                </a:solidFill>
              </a:rPr>
              <a:t> direktorės pavaduotoja </a:t>
            </a:r>
          </a:p>
          <a:p>
            <a:pPr marL="0" indent="0" algn="ctr">
              <a:buNone/>
            </a:pPr>
            <a:endParaRPr lang="lt-LT" b="1" dirty="0" smtClean="0">
              <a:solidFill>
                <a:srgbClr val="4817D1"/>
              </a:solidFill>
            </a:endParaRPr>
          </a:p>
          <a:p>
            <a:pPr marL="0" indent="0" algn="ctr">
              <a:buNone/>
            </a:pPr>
            <a:r>
              <a:rPr lang="lt-LT" b="1" dirty="0" smtClean="0">
                <a:solidFill>
                  <a:srgbClr val="4817D1"/>
                </a:solidFill>
              </a:rPr>
              <a:t>ugdymui Jolita </a:t>
            </a:r>
            <a:r>
              <a:rPr lang="lt-LT" b="1" dirty="0" err="1" smtClean="0">
                <a:solidFill>
                  <a:srgbClr val="4817D1"/>
                </a:solidFill>
              </a:rPr>
              <a:t>Skeirienė</a:t>
            </a:r>
            <a:r>
              <a:rPr lang="lt-LT" b="1" dirty="0" smtClean="0">
                <a:solidFill>
                  <a:srgbClr val="4817D1"/>
                </a:solidFill>
              </a:rPr>
              <a:t>  </a:t>
            </a:r>
          </a:p>
          <a:p>
            <a:pPr marL="0" indent="0" algn="ctr">
              <a:buNone/>
            </a:pPr>
            <a:endParaRPr lang="lt-LT" b="1" dirty="0">
              <a:solidFill>
                <a:srgbClr val="4817D1"/>
              </a:solidFill>
            </a:endParaRPr>
          </a:p>
          <a:p>
            <a:pPr marL="0" indent="0" algn="ctr">
              <a:buNone/>
            </a:pPr>
            <a:endParaRPr lang="lt-LT" b="1" dirty="0" smtClean="0">
              <a:solidFill>
                <a:srgbClr val="4817D1"/>
              </a:solidFill>
            </a:endParaRPr>
          </a:p>
          <a:p>
            <a:pPr marL="0" indent="0" algn="ctr">
              <a:buNone/>
            </a:pPr>
            <a:r>
              <a:rPr lang="lt-LT" b="1" dirty="0" smtClean="0">
                <a:solidFill>
                  <a:srgbClr val="4817D1"/>
                </a:solidFill>
              </a:rPr>
              <a:t>2014-01-24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347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363287"/>
              </p:ext>
            </p:extLst>
          </p:nvPr>
        </p:nvGraphicFramePr>
        <p:xfrm>
          <a:off x="251520" y="620688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544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352151"/>
              </p:ext>
            </p:extLst>
          </p:nvPr>
        </p:nvGraphicFramePr>
        <p:xfrm>
          <a:off x="539552" y="404664"/>
          <a:ext cx="8183562" cy="5195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065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79307"/>
              </p:ext>
            </p:extLst>
          </p:nvPr>
        </p:nvGraphicFramePr>
        <p:xfrm>
          <a:off x="503238" y="530225"/>
          <a:ext cx="8183562" cy="5347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299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98551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850150"/>
              </p:ext>
            </p:extLst>
          </p:nvPr>
        </p:nvGraphicFramePr>
        <p:xfrm>
          <a:off x="755576" y="548680"/>
          <a:ext cx="79928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594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623235"/>
              </p:ext>
            </p:extLst>
          </p:nvPr>
        </p:nvGraphicFramePr>
        <p:xfrm>
          <a:off x="467544" y="332656"/>
          <a:ext cx="818356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9445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041194"/>
              </p:ext>
            </p:extLst>
          </p:nvPr>
        </p:nvGraphicFramePr>
        <p:xfrm>
          <a:off x="503238" y="530225"/>
          <a:ext cx="8183562" cy="541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153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86047"/>
              </p:ext>
            </p:extLst>
          </p:nvPr>
        </p:nvGraphicFramePr>
        <p:xfrm>
          <a:off x="611560" y="476672"/>
          <a:ext cx="8183562" cy="54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3012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686928"/>
              </p:ext>
            </p:extLst>
          </p:nvPr>
        </p:nvGraphicFramePr>
        <p:xfrm>
          <a:off x="503238" y="530225"/>
          <a:ext cx="8183562" cy="5563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8244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as">
  <a:themeElements>
    <a:clrScheme name="Aspekta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a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262</TotalTime>
  <Words>58</Words>
  <Application>Microsoft Office PowerPoint</Application>
  <PresentationFormat>Demonstracija ekrane (4:3)</PresentationFormat>
  <Paragraphs>28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17</vt:i4>
      </vt:variant>
    </vt:vector>
  </HeadingPairs>
  <TitlesOfParts>
    <vt:vector size="18" baseType="lpstr">
      <vt:lpstr>Aspektas</vt:lpstr>
      <vt:lpstr>      Jonavos pradinė  mokykla 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cp:lastModifiedBy>Vartotojas</cp:lastModifiedBy>
  <cp:revision>24</cp:revision>
  <dcterms:modified xsi:type="dcterms:W3CDTF">2014-01-30T11:16:40Z</dcterms:modified>
</cp:coreProperties>
</file>